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nva Sans Bold" panose="020B0604020202020204" charset="0"/>
      <p:regular r:id="rId27"/>
    </p:embeddedFont>
    <p:embeddedFont>
      <p:font typeface="DM Sans" pitchFamily="2" charset="0"/>
      <p:regular r:id="rId28"/>
    </p:embeddedFont>
    <p:embeddedFont>
      <p:font typeface="DM Sans Bold" charset="0"/>
      <p:regular r:id="rId29"/>
    </p:embeddedFont>
    <p:embeddedFont>
      <p:font typeface="DM Sans Italics" panose="020B0604020202020204" charset="0"/>
      <p:regular r:id="rId30"/>
    </p:embeddedFont>
    <p:embeddedFont>
      <p:font typeface="Now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8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jpeg"/><Relationship Id="rId5" Type="http://schemas.openxmlformats.org/officeDocument/2006/relationships/image" Target="../media/image53.svg"/><Relationship Id="rId10" Type="http://schemas.openxmlformats.org/officeDocument/2006/relationships/image" Target="../media/image58.sv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49472" cy="508135"/>
            </a:xfrm>
            <a:custGeom>
              <a:avLst/>
              <a:gdLst/>
              <a:ahLst/>
              <a:cxnLst/>
              <a:rect l="l" t="t" r="r" b="b"/>
              <a:pathLst>
                <a:path w="3149472" h="508135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1208957" y="-101114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380940" y="649592"/>
            <a:ext cx="7516996" cy="8987817"/>
            <a:chOff x="0" y="0"/>
            <a:chExt cx="8603361" cy="10286746"/>
          </a:xfrm>
        </p:grpSpPr>
        <p:sp>
          <p:nvSpPr>
            <p:cNvPr id="7" name="Freeform 7"/>
            <p:cNvSpPr/>
            <p:nvPr/>
          </p:nvSpPr>
          <p:spPr>
            <a:xfrm>
              <a:off x="-2794" y="-127"/>
              <a:ext cx="8606155" cy="10286873"/>
            </a:xfrm>
            <a:custGeom>
              <a:avLst/>
              <a:gdLst/>
              <a:ahLst/>
              <a:cxnLst/>
              <a:rect l="l" t="t" r="r" b="b"/>
              <a:pathLst>
                <a:path w="8606155" h="10286873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-39731" r="-3973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-295175" y="8630507"/>
            <a:ext cx="2647750" cy="2647750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726148" y="7607321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Presented by: Kevin Nabuule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73748" y="3625154"/>
            <a:ext cx="10959085" cy="1727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</a:rPr>
              <a:t>GAMES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3748" y="5337186"/>
            <a:ext cx="9659937" cy="1719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</a:rPr>
              <a:t>ANALYSIS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6148" y="6820314"/>
            <a:ext cx="7913921" cy="46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27"/>
              </a:lnSpc>
              <a:spcBef>
                <a:spcPct val="0"/>
              </a:spcBef>
            </a:pPr>
            <a:r>
              <a:rPr lang="en-US" sz="3030">
                <a:solidFill>
                  <a:srgbClr val="56AEFF"/>
                </a:solidFill>
                <a:latin typeface="DM Sans Italics"/>
              </a:rPr>
              <a:t>Internship project by Mentorness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02533" y="3054460"/>
            <a:ext cx="9403710" cy="1420061"/>
          </a:xfrm>
          <a:custGeom>
            <a:avLst/>
            <a:gdLst/>
            <a:ahLst/>
            <a:cxnLst/>
            <a:rect l="l" t="t" r="r" b="b"/>
            <a:pathLst>
              <a:path w="9403710" h="1420061">
                <a:moveTo>
                  <a:pt x="0" y="0"/>
                </a:moveTo>
                <a:lnTo>
                  <a:pt x="9403709" y="0"/>
                </a:lnTo>
                <a:lnTo>
                  <a:pt x="9403709" y="1420060"/>
                </a:lnTo>
                <a:lnTo>
                  <a:pt x="0" y="1420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00256" y="3054460"/>
            <a:ext cx="3215590" cy="5732139"/>
          </a:xfrm>
          <a:custGeom>
            <a:avLst/>
            <a:gdLst/>
            <a:ahLst/>
            <a:cxnLst/>
            <a:rect l="l" t="t" r="r" b="b"/>
            <a:pathLst>
              <a:path w="3215590" h="5732139">
                <a:moveTo>
                  <a:pt x="0" y="0"/>
                </a:moveTo>
                <a:lnTo>
                  <a:pt x="3215590" y="0"/>
                </a:lnTo>
                <a:lnTo>
                  <a:pt x="3215590" y="5732139"/>
                </a:lnTo>
                <a:lnTo>
                  <a:pt x="0" y="5732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52639"/>
            <a:ext cx="14099464" cy="7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Q5) Find P_ID and level wise sum of kill_counts where kill_count is greater than avg kill count for the Medium difficulty.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90759" y="3610730"/>
            <a:ext cx="4568541" cy="5625724"/>
          </a:xfrm>
          <a:custGeom>
            <a:avLst/>
            <a:gdLst/>
            <a:ahLst/>
            <a:cxnLst/>
            <a:rect l="l" t="t" r="r" b="b"/>
            <a:pathLst>
              <a:path w="4568541" h="5625724">
                <a:moveTo>
                  <a:pt x="0" y="0"/>
                </a:moveTo>
                <a:lnTo>
                  <a:pt x="4568541" y="0"/>
                </a:lnTo>
                <a:lnTo>
                  <a:pt x="4568541" y="5625724"/>
                </a:lnTo>
                <a:lnTo>
                  <a:pt x="0" y="5625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3610730"/>
            <a:ext cx="11044674" cy="2349463"/>
          </a:xfrm>
          <a:custGeom>
            <a:avLst/>
            <a:gdLst/>
            <a:ahLst/>
            <a:cxnLst/>
            <a:rect l="l" t="t" r="r" b="b"/>
            <a:pathLst>
              <a:path w="11044674" h="2349463">
                <a:moveTo>
                  <a:pt x="0" y="0"/>
                </a:moveTo>
                <a:lnTo>
                  <a:pt x="11044674" y="0"/>
                </a:lnTo>
                <a:lnTo>
                  <a:pt x="11044674" y="2349464"/>
                </a:lnTo>
                <a:lnTo>
                  <a:pt x="0" y="23494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400502"/>
            <a:ext cx="14099464" cy="7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Q6)  Find Level and its corresponding Level code wise sum of lives earned excluding level 0. Arrange in ascending order of level.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92836" y="2906306"/>
            <a:ext cx="3572879" cy="6819602"/>
          </a:xfrm>
          <a:custGeom>
            <a:avLst/>
            <a:gdLst/>
            <a:ahLst/>
            <a:cxnLst/>
            <a:rect l="l" t="t" r="r" b="b"/>
            <a:pathLst>
              <a:path w="3572879" h="6819602">
                <a:moveTo>
                  <a:pt x="0" y="0"/>
                </a:moveTo>
                <a:lnTo>
                  <a:pt x="3572878" y="0"/>
                </a:lnTo>
                <a:lnTo>
                  <a:pt x="3572878" y="6819602"/>
                </a:lnTo>
                <a:lnTo>
                  <a:pt x="0" y="6819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47741" y="2906306"/>
            <a:ext cx="9424063" cy="2719327"/>
          </a:xfrm>
          <a:custGeom>
            <a:avLst/>
            <a:gdLst/>
            <a:ahLst/>
            <a:cxnLst/>
            <a:rect l="l" t="t" r="r" b="b"/>
            <a:pathLst>
              <a:path w="9424063" h="2719327">
                <a:moveTo>
                  <a:pt x="0" y="0"/>
                </a:moveTo>
                <a:lnTo>
                  <a:pt x="9424063" y="0"/>
                </a:lnTo>
                <a:lnTo>
                  <a:pt x="9424063" y="2719326"/>
                </a:lnTo>
                <a:lnTo>
                  <a:pt x="0" y="27193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14099464" cy="7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Q7) Find Top 3 score based on each dev_id and Rank them in increasing order using Row_Number. Display difficulty as well.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29301" y="3369578"/>
            <a:ext cx="7821066" cy="1450561"/>
          </a:xfrm>
          <a:custGeom>
            <a:avLst/>
            <a:gdLst/>
            <a:ahLst/>
            <a:cxnLst/>
            <a:rect l="l" t="t" r="r" b="b"/>
            <a:pathLst>
              <a:path w="7821066" h="1450561">
                <a:moveTo>
                  <a:pt x="0" y="0"/>
                </a:moveTo>
                <a:lnTo>
                  <a:pt x="7821066" y="0"/>
                </a:lnTo>
                <a:lnTo>
                  <a:pt x="7821066" y="1450561"/>
                </a:lnTo>
                <a:lnTo>
                  <a:pt x="0" y="14505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33756" y="3369578"/>
            <a:ext cx="4646243" cy="5231457"/>
          </a:xfrm>
          <a:custGeom>
            <a:avLst/>
            <a:gdLst/>
            <a:ahLst/>
            <a:cxnLst/>
            <a:rect l="l" t="t" r="r" b="b"/>
            <a:pathLst>
              <a:path w="4646243" h="5231457">
                <a:moveTo>
                  <a:pt x="0" y="0"/>
                </a:moveTo>
                <a:lnTo>
                  <a:pt x="4646243" y="0"/>
                </a:lnTo>
                <a:lnTo>
                  <a:pt x="4646243" y="5231457"/>
                </a:lnTo>
                <a:lnTo>
                  <a:pt x="0" y="52314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638105"/>
            <a:ext cx="14099464" cy="36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Q8) Find first_login datetime for each device id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172203"/>
            <a:ext cx="9858569" cy="2727537"/>
          </a:xfrm>
          <a:custGeom>
            <a:avLst/>
            <a:gdLst/>
            <a:ahLst/>
            <a:cxnLst/>
            <a:rect l="l" t="t" r="r" b="b"/>
            <a:pathLst>
              <a:path w="9858569" h="2727537">
                <a:moveTo>
                  <a:pt x="0" y="0"/>
                </a:moveTo>
                <a:lnTo>
                  <a:pt x="9858569" y="0"/>
                </a:lnTo>
                <a:lnTo>
                  <a:pt x="9858569" y="2727537"/>
                </a:lnTo>
                <a:lnTo>
                  <a:pt x="0" y="2727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90024" y="2172203"/>
            <a:ext cx="5369276" cy="7086097"/>
          </a:xfrm>
          <a:custGeom>
            <a:avLst/>
            <a:gdLst/>
            <a:ahLst/>
            <a:cxnLst/>
            <a:rect l="l" t="t" r="r" b="b"/>
            <a:pathLst>
              <a:path w="5369276" h="7086097">
                <a:moveTo>
                  <a:pt x="0" y="0"/>
                </a:moveTo>
                <a:lnTo>
                  <a:pt x="5369276" y="0"/>
                </a:lnTo>
                <a:lnTo>
                  <a:pt x="5369276" y="7086097"/>
                </a:lnTo>
                <a:lnTo>
                  <a:pt x="0" y="7086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14099464" cy="7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Q9) Find Top 5 score based on each difficulty level and Rank them in increasing order using Rank. Display dev_id as well.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0297" y="2322124"/>
            <a:ext cx="9216263" cy="1606218"/>
          </a:xfrm>
          <a:custGeom>
            <a:avLst/>
            <a:gdLst/>
            <a:ahLst/>
            <a:cxnLst/>
            <a:rect l="l" t="t" r="r" b="b"/>
            <a:pathLst>
              <a:path w="9216263" h="1606218">
                <a:moveTo>
                  <a:pt x="0" y="0"/>
                </a:moveTo>
                <a:lnTo>
                  <a:pt x="9216263" y="0"/>
                </a:lnTo>
                <a:lnTo>
                  <a:pt x="9216263" y="1606218"/>
                </a:lnTo>
                <a:lnTo>
                  <a:pt x="0" y="1606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089030" y="2322124"/>
            <a:ext cx="4847609" cy="6936176"/>
          </a:xfrm>
          <a:custGeom>
            <a:avLst/>
            <a:gdLst/>
            <a:ahLst/>
            <a:cxnLst/>
            <a:rect l="l" t="t" r="r" b="b"/>
            <a:pathLst>
              <a:path w="4847609" h="6936176">
                <a:moveTo>
                  <a:pt x="0" y="0"/>
                </a:moveTo>
                <a:lnTo>
                  <a:pt x="4847609" y="0"/>
                </a:lnTo>
                <a:lnTo>
                  <a:pt x="4847609" y="6936176"/>
                </a:lnTo>
                <a:lnTo>
                  <a:pt x="0" y="6936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47" b="-204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14099464" cy="7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 Q10) Find the device ID that is first logged in(based on start_datetime) for each player(p_id). Output should contain player id, device id and first login datetime.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4219412"/>
            <a:ext cx="10297366" cy="766825"/>
          </a:xfrm>
          <a:custGeom>
            <a:avLst/>
            <a:gdLst/>
            <a:ahLst/>
            <a:cxnLst/>
            <a:rect l="l" t="t" r="r" b="b"/>
            <a:pathLst>
              <a:path w="10297366" h="766825">
                <a:moveTo>
                  <a:pt x="0" y="0"/>
                </a:moveTo>
                <a:lnTo>
                  <a:pt x="10297366" y="0"/>
                </a:lnTo>
                <a:lnTo>
                  <a:pt x="10297366" y="766825"/>
                </a:lnTo>
                <a:lnTo>
                  <a:pt x="0" y="7668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812350" y="2907534"/>
            <a:ext cx="5446950" cy="5589269"/>
          </a:xfrm>
          <a:custGeom>
            <a:avLst/>
            <a:gdLst/>
            <a:ahLst/>
            <a:cxnLst/>
            <a:rect l="l" t="t" r="r" b="b"/>
            <a:pathLst>
              <a:path w="5446950" h="5589269">
                <a:moveTo>
                  <a:pt x="0" y="0"/>
                </a:moveTo>
                <a:lnTo>
                  <a:pt x="5446950" y="0"/>
                </a:lnTo>
                <a:lnTo>
                  <a:pt x="5446950" y="5589269"/>
                </a:lnTo>
                <a:lnTo>
                  <a:pt x="0" y="55892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15281577" cy="147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Q11) For each player and date, how many kill_count played so far by the player. That is, the total number of games played by the player until that date.</a:t>
            </a:r>
          </a:p>
          <a:p>
            <a:pPr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a) window function</a:t>
            </a:r>
          </a:p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b) without window function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916791"/>
            <a:ext cx="10976242" cy="1226709"/>
          </a:xfrm>
          <a:custGeom>
            <a:avLst/>
            <a:gdLst/>
            <a:ahLst/>
            <a:cxnLst/>
            <a:rect l="l" t="t" r="r" b="b"/>
            <a:pathLst>
              <a:path w="10976242" h="1226709">
                <a:moveTo>
                  <a:pt x="0" y="0"/>
                </a:moveTo>
                <a:lnTo>
                  <a:pt x="10976242" y="0"/>
                </a:lnTo>
                <a:lnTo>
                  <a:pt x="10976242" y="1226709"/>
                </a:lnTo>
                <a:lnTo>
                  <a:pt x="0" y="1226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41890" y="3008054"/>
            <a:ext cx="5254358" cy="5569620"/>
          </a:xfrm>
          <a:custGeom>
            <a:avLst/>
            <a:gdLst/>
            <a:ahLst/>
            <a:cxnLst/>
            <a:rect l="l" t="t" r="r" b="b"/>
            <a:pathLst>
              <a:path w="5254358" h="5569620">
                <a:moveTo>
                  <a:pt x="0" y="0"/>
                </a:moveTo>
                <a:lnTo>
                  <a:pt x="5254358" y="0"/>
                </a:lnTo>
                <a:lnTo>
                  <a:pt x="5254358" y="5569619"/>
                </a:lnTo>
                <a:lnTo>
                  <a:pt x="0" y="5569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15281577" cy="1477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Q11) For each player and date, how many kill_count played so far by the player. That is, the total number of games played by the player until that date.</a:t>
            </a:r>
          </a:p>
          <a:p>
            <a:pPr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a) window function</a:t>
            </a:r>
          </a:p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b) without window function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369578"/>
            <a:ext cx="10566692" cy="1426434"/>
          </a:xfrm>
          <a:custGeom>
            <a:avLst/>
            <a:gdLst/>
            <a:ahLst/>
            <a:cxnLst/>
            <a:rect l="l" t="t" r="r" b="b"/>
            <a:pathLst>
              <a:path w="10566692" h="1426434">
                <a:moveTo>
                  <a:pt x="0" y="0"/>
                </a:moveTo>
                <a:lnTo>
                  <a:pt x="10566692" y="0"/>
                </a:lnTo>
                <a:lnTo>
                  <a:pt x="10566692" y="1426434"/>
                </a:lnTo>
                <a:lnTo>
                  <a:pt x="0" y="1426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57645" y="3369578"/>
            <a:ext cx="5001655" cy="5734455"/>
          </a:xfrm>
          <a:custGeom>
            <a:avLst/>
            <a:gdLst/>
            <a:ahLst/>
            <a:cxnLst/>
            <a:rect l="l" t="t" r="r" b="b"/>
            <a:pathLst>
              <a:path w="5001655" h="5734455">
                <a:moveTo>
                  <a:pt x="0" y="0"/>
                </a:moveTo>
                <a:lnTo>
                  <a:pt x="5001655" y="0"/>
                </a:lnTo>
                <a:lnTo>
                  <a:pt x="5001655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659057"/>
            <a:ext cx="15281577" cy="36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Q12) Find the cumulative sum of stages crossed over a start_datetime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210858"/>
            <a:ext cx="9730431" cy="1443226"/>
          </a:xfrm>
          <a:custGeom>
            <a:avLst/>
            <a:gdLst/>
            <a:ahLst/>
            <a:cxnLst/>
            <a:rect l="l" t="t" r="r" b="b"/>
            <a:pathLst>
              <a:path w="9730431" h="1443226">
                <a:moveTo>
                  <a:pt x="0" y="0"/>
                </a:moveTo>
                <a:lnTo>
                  <a:pt x="9730431" y="0"/>
                </a:lnTo>
                <a:lnTo>
                  <a:pt x="9730431" y="1443226"/>
                </a:lnTo>
                <a:lnTo>
                  <a:pt x="0" y="14432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35532" y="3210858"/>
            <a:ext cx="5692435" cy="5727501"/>
          </a:xfrm>
          <a:custGeom>
            <a:avLst/>
            <a:gdLst/>
            <a:ahLst/>
            <a:cxnLst/>
            <a:rect l="l" t="t" r="r" b="b"/>
            <a:pathLst>
              <a:path w="5692435" h="5727501">
                <a:moveTo>
                  <a:pt x="0" y="0"/>
                </a:moveTo>
                <a:lnTo>
                  <a:pt x="5692435" y="0"/>
                </a:lnTo>
                <a:lnTo>
                  <a:pt x="5692435" y="5727501"/>
                </a:lnTo>
                <a:lnTo>
                  <a:pt x="0" y="57275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254501"/>
            <a:ext cx="15281577" cy="7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Q13) Find the cumulative sum of an stages crossed over a start_datetime for each player id but exclude the most recent start_datetime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86667" y="3084143"/>
            <a:ext cx="2613061" cy="2273181"/>
            <a:chOff x="0" y="0"/>
            <a:chExt cx="991873" cy="862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3133964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5844564" y="3084143"/>
            <a:ext cx="2613061" cy="2273181"/>
            <a:chOff x="0" y="0"/>
            <a:chExt cx="991873" cy="8628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 flipV="1">
            <a:off x="5991861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2986667" y="5870734"/>
            <a:ext cx="2613061" cy="2252658"/>
            <a:chOff x="0" y="0"/>
            <a:chExt cx="991873" cy="8550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 flipV="1">
            <a:off x="3133964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5844564" y="5870734"/>
            <a:ext cx="2613061" cy="2252658"/>
            <a:chOff x="0" y="0"/>
            <a:chExt cx="991873" cy="85507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5991861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0000675" y="1509629"/>
            <a:ext cx="6992751" cy="8074770"/>
            <a:chOff x="0" y="0"/>
            <a:chExt cx="54991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0143550" y="1698193"/>
            <a:ext cx="6697476" cy="7733806"/>
            <a:chOff x="0" y="0"/>
            <a:chExt cx="5499100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l="l" t="t" r="r" b="b"/>
              <a:pathLst>
                <a:path w="5499100" h="63500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2"/>
              <a:stretch>
                <a:fillRect l="-36659" r="-36659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8705275" y="3084143"/>
            <a:ext cx="2613061" cy="2273181"/>
            <a:chOff x="0" y="0"/>
            <a:chExt cx="991873" cy="86286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91873" cy="862860"/>
            </a:xfrm>
            <a:custGeom>
              <a:avLst/>
              <a:gdLst/>
              <a:ahLst/>
              <a:cxnLst/>
              <a:rect l="l" t="t" r="r" b="b"/>
              <a:pathLst>
                <a:path w="991873" h="862860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8852572" y="4640463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/>
          <p:cNvGrpSpPr/>
          <p:nvPr/>
        </p:nvGrpSpPr>
        <p:grpSpPr>
          <a:xfrm>
            <a:off x="8705275" y="5870734"/>
            <a:ext cx="2613061" cy="2252658"/>
            <a:chOff x="0" y="0"/>
            <a:chExt cx="991873" cy="85507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91873" cy="855070"/>
            </a:xfrm>
            <a:custGeom>
              <a:avLst/>
              <a:gdLst/>
              <a:ahLst/>
              <a:cxnLst/>
              <a:rect l="l" t="t" r="r" b="b"/>
              <a:pathLst>
                <a:path w="991873" h="855070">
                  <a:moveTo>
                    <a:pt x="0" y="0"/>
                  </a:moveTo>
                  <a:lnTo>
                    <a:pt x="991873" y="0"/>
                  </a:lnTo>
                  <a:lnTo>
                    <a:pt x="991873" y="855070"/>
                  </a:lnTo>
                  <a:lnTo>
                    <a:pt x="0" y="85507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991873" cy="8931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83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8852572" y="7427054"/>
            <a:ext cx="220312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Freeform 30"/>
          <p:cNvSpPr/>
          <p:nvPr/>
        </p:nvSpPr>
        <p:spPr>
          <a:xfrm>
            <a:off x="-7631327" y="597505"/>
            <a:ext cx="9077445" cy="9077445"/>
          </a:xfrm>
          <a:custGeom>
            <a:avLst/>
            <a:gdLst/>
            <a:ahLst/>
            <a:cxnLst/>
            <a:rect l="l" t="t" r="r" b="b"/>
            <a:pathLst>
              <a:path w="9077445" h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986667" y="1698193"/>
            <a:ext cx="8437330" cy="1214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</a:rPr>
              <a:t>OVERVIEW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33964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Project Description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47970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991861" y="4795854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Dataset Description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305867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133964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 Preprocessing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447970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91861" y="7582446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Questions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305867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852572" y="4856768"/>
            <a:ext cx="2318467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>
                <a:solidFill>
                  <a:srgbClr val="FFFFFF"/>
                </a:solidFill>
                <a:latin typeface="DM Sans"/>
              </a:rPr>
              <a:t>Data Loading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166578" y="3225902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705275" y="7582446"/>
            <a:ext cx="2571424" cy="318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05"/>
              </a:lnSpc>
            </a:pPr>
            <a:r>
              <a:rPr lang="en-US" sz="1887" dirty="0">
                <a:solidFill>
                  <a:srgbClr val="FFFFFF"/>
                </a:solidFill>
                <a:latin typeface="DM Sans"/>
              </a:rPr>
              <a:t>Project Takeaways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166578" y="6012493"/>
            <a:ext cx="1690455" cy="97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74115" y="2364069"/>
            <a:ext cx="6660065" cy="2034300"/>
          </a:xfrm>
          <a:custGeom>
            <a:avLst/>
            <a:gdLst/>
            <a:ahLst/>
            <a:cxnLst/>
            <a:rect l="l" t="t" r="r" b="b"/>
            <a:pathLst>
              <a:path w="6660065" h="2034300">
                <a:moveTo>
                  <a:pt x="0" y="0"/>
                </a:moveTo>
                <a:lnTo>
                  <a:pt x="6660065" y="0"/>
                </a:lnTo>
                <a:lnTo>
                  <a:pt x="6660065" y="2034300"/>
                </a:lnTo>
                <a:lnTo>
                  <a:pt x="0" y="2034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94165" y="5143500"/>
            <a:ext cx="4832833" cy="2019691"/>
          </a:xfrm>
          <a:custGeom>
            <a:avLst/>
            <a:gdLst/>
            <a:ahLst/>
            <a:cxnLst/>
            <a:rect l="l" t="t" r="r" b="b"/>
            <a:pathLst>
              <a:path w="4832833" h="2019691">
                <a:moveTo>
                  <a:pt x="0" y="0"/>
                </a:moveTo>
                <a:lnTo>
                  <a:pt x="4832833" y="0"/>
                </a:lnTo>
                <a:lnTo>
                  <a:pt x="4832833" y="2019691"/>
                </a:lnTo>
                <a:lnTo>
                  <a:pt x="0" y="201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258055"/>
            <a:ext cx="15281577" cy="36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Q14) Extract top 3 highest sum of score for each device id and the corresponding player_id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15413" y="3572920"/>
            <a:ext cx="7844546" cy="1752218"/>
          </a:xfrm>
          <a:custGeom>
            <a:avLst/>
            <a:gdLst/>
            <a:ahLst/>
            <a:cxnLst/>
            <a:rect l="l" t="t" r="r" b="b"/>
            <a:pathLst>
              <a:path w="7844546" h="1752218">
                <a:moveTo>
                  <a:pt x="0" y="0"/>
                </a:moveTo>
                <a:lnTo>
                  <a:pt x="7844546" y="0"/>
                </a:lnTo>
                <a:lnTo>
                  <a:pt x="7844546" y="1752218"/>
                </a:lnTo>
                <a:lnTo>
                  <a:pt x="0" y="1752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623774" y="3572920"/>
            <a:ext cx="2360878" cy="5685380"/>
          </a:xfrm>
          <a:custGeom>
            <a:avLst/>
            <a:gdLst/>
            <a:ahLst/>
            <a:cxnLst/>
            <a:rect l="l" t="t" r="r" b="b"/>
            <a:pathLst>
              <a:path w="2360878" h="5685380">
                <a:moveTo>
                  <a:pt x="0" y="0"/>
                </a:moveTo>
                <a:lnTo>
                  <a:pt x="2360878" y="0"/>
                </a:lnTo>
                <a:lnTo>
                  <a:pt x="2360878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295331"/>
            <a:ext cx="15281577" cy="36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Find players who scored more than 50% of the avg score scored by sum of scores for each player_id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86435" y="2352727"/>
            <a:ext cx="11915130" cy="5581545"/>
          </a:xfrm>
          <a:custGeom>
            <a:avLst/>
            <a:gdLst/>
            <a:ahLst/>
            <a:cxnLst/>
            <a:rect l="l" t="t" r="r" b="b"/>
            <a:pathLst>
              <a:path w="11915130" h="5581545">
                <a:moveTo>
                  <a:pt x="0" y="0"/>
                </a:moveTo>
                <a:lnTo>
                  <a:pt x="11915130" y="0"/>
                </a:lnTo>
                <a:lnTo>
                  <a:pt x="11915130" y="5581546"/>
                </a:lnTo>
                <a:lnTo>
                  <a:pt x="0" y="5581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19175"/>
            <a:ext cx="15281577" cy="7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Q16) Create a stored procedure to find top n headshots_count based on each dev_id and Rank them in increasing order using Row_Number. Display difficulty as well.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64967" y="2341544"/>
            <a:ext cx="7958066" cy="5603911"/>
          </a:xfrm>
          <a:custGeom>
            <a:avLst/>
            <a:gdLst/>
            <a:ahLst/>
            <a:cxnLst/>
            <a:rect l="l" t="t" r="r" b="b"/>
            <a:pathLst>
              <a:path w="7958066" h="5603911">
                <a:moveTo>
                  <a:pt x="0" y="0"/>
                </a:moveTo>
                <a:lnTo>
                  <a:pt x="7958066" y="0"/>
                </a:lnTo>
                <a:lnTo>
                  <a:pt x="7958066" y="5603912"/>
                </a:lnTo>
                <a:lnTo>
                  <a:pt x="0" y="5603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26517"/>
            <a:ext cx="15281577" cy="36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Q17) Create a function to return sum of Score for a given player_id.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993373" y="-5458262"/>
            <a:ext cx="10196686" cy="10196686"/>
          </a:xfrm>
          <a:custGeom>
            <a:avLst/>
            <a:gdLst/>
            <a:ahLst/>
            <a:cxnLst/>
            <a:rect l="l" t="t" r="r" b="b"/>
            <a:pathLst>
              <a:path w="10196686" h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697329" y="6667836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520658" y="3240029"/>
            <a:ext cx="1142373" cy="114237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520658" y="5182483"/>
            <a:ext cx="1142373" cy="114237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520658" y="7125268"/>
            <a:ext cx="1142373" cy="114237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750931" y="3459104"/>
            <a:ext cx="681827" cy="675629"/>
          </a:xfrm>
          <a:custGeom>
            <a:avLst/>
            <a:gdLst/>
            <a:ahLst/>
            <a:cxnLst/>
            <a:rect l="l" t="t" r="r" b="b"/>
            <a:pathLst>
              <a:path w="681827" h="675629">
                <a:moveTo>
                  <a:pt x="0" y="0"/>
                </a:moveTo>
                <a:lnTo>
                  <a:pt x="681827" y="0"/>
                </a:lnTo>
                <a:lnTo>
                  <a:pt x="681827" y="675629"/>
                </a:lnTo>
                <a:lnTo>
                  <a:pt x="0" y="6756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629822" y="5282137"/>
            <a:ext cx="943397" cy="943397"/>
          </a:xfrm>
          <a:custGeom>
            <a:avLst/>
            <a:gdLst/>
            <a:ahLst/>
            <a:cxnLst/>
            <a:rect l="l" t="t" r="r" b="b"/>
            <a:pathLst>
              <a:path w="943397" h="943397">
                <a:moveTo>
                  <a:pt x="0" y="0"/>
                </a:moveTo>
                <a:lnTo>
                  <a:pt x="943397" y="0"/>
                </a:lnTo>
                <a:lnTo>
                  <a:pt x="943397" y="943397"/>
                </a:lnTo>
                <a:lnTo>
                  <a:pt x="0" y="9433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868841" y="7372606"/>
            <a:ext cx="563917" cy="571187"/>
          </a:xfrm>
          <a:custGeom>
            <a:avLst/>
            <a:gdLst/>
            <a:ahLst/>
            <a:cxnLst/>
            <a:rect l="l" t="t" r="r" b="b"/>
            <a:pathLst>
              <a:path w="563917" h="571187">
                <a:moveTo>
                  <a:pt x="0" y="0"/>
                </a:moveTo>
                <a:lnTo>
                  <a:pt x="563917" y="0"/>
                </a:lnTo>
                <a:lnTo>
                  <a:pt x="563917" y="571187"/>
                </a:lnTo>
                <a:lnTo>
                  <a:pt x="0" y="5711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0"/>
            <a:ext cx="7622854" cy="10287000"/>
          </a:xfrm>
          <a:custGeom>
            <a:avLst/>
            <a:gdLst/>
            <a:ahLst/>
            <a:cxnLst/>
            <a:rect l="l" t="t" r="r" b="b"/>
            <a:pathLst>
              <a:path w="7622854" h="10287000">
                <a:moveTo>
                  <a:pt x="0" y="0"/>
                </a:moveTo>
                <a:lnTo>
                  <a:pt x="7622854" y="0"/>
                </a:lnTo>
                <a:lnTo>
                  <a:pt x="76228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2102" r="-70448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763855" y="1879014"/>
            <a:ext cx="9879016" cy="730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</a:rPr>
              <a:t>PROJECT TAKEWAYS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763855" y="2904028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SQL joins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63855" y="3620877"/>
            <a:ext cx="6015843" cy="131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</a:rPr>
              <a:t>SQL joins help us connect different tables in the same database most especially when data needed in separate table. The join maybe inner, outer, left, right, natural, or full join.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763855" y="4927530"/>
            <a:ext cx="4402447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Querying data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63855" y="5554925"/>
            <a:ext cx="6015843" cy="131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</a:rPr>
              <a:t>This is the part that enables us to select specific information from the tables. This is guided by use of SELECT, WHERE, and FROM clauses for any foundational querying.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763855" y="7000918"/>
            <a:ext cx="5644571" cy="555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</a:rPr>
              <a:t>Aggregation and grouping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763855" y="7629624"/>
            <a:ext cx="6015843" cy="1312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</a:rPr>
              <a:t>This concept deals with use of AVG, MIN, MAX, SUM and COUNT functions to get some information. Grouping enables us to specify the criteria on which to extract our data.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83520" y="159091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37321" y="2636321"/>
            <a:ext cx="7650679" cy="7650679"/>
            <a:chOff x="0" y="0"/>
            <a:chExt cx="3331210" cy="3331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31210" cy="3331210"/>
            </a:xfrm>
            <a:custGeom>
              <a:avLst/>
              <a:gdLst/>
              <a:ahLst/>
              <a:cxnLst/>
              <a:rect l="l" t="t" r="r" b="b"/>
              <a:pathLst>
                <a:path w="3331210" h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862361" y="4099871"/>
            <a:ext cx="10434893" cy="2623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</a:rPr>
              <a:t>Thank's For Watching</a:t>
            </a:r>
          </a:p>
        </p:txBody>
      </p:sp>
      <p:sp>
        <p:nvSpPr>
          <p:cNvPr id="6" name="Freeform 6"/>
          <p:cNvSpPr/>
          <p:nvPr/>
        </p:nvSpPr>
        <p:spPr>
          <a:xfrm>
            <a:off x="-789475" y="-570381"/>
            <a:ext cx="2651835" cy="2651835"/>
          </a:xfrm>
          <a:custGeom>
            <a:avLst/>
            <a:gdLst/>
            <a:ahLst/>
            <a:cxnLst/>
            <a:rect l="l" t="t" r="r" b="b"/>
            <a:pathLst>
              <a:path w="2651835" h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9382" y="-54747"/>
            <a:ext cx="8958965" cy="931304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28012" r="-2801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7259300" y="8127303"/>
            <a:ext cx="1802889" cy="1802889"/>
          </a:xfrm>
          <a:custGeom>
            <a:avLst/>
            <a:gdLst/>
            <a:ahLst/>
            <a:cxnLst/>
            <a:rect l="l" t="t" r="r" b="b"/>
            <a:pathLst>
              <a:path w="1802889" h="1802889">
                <a:moveTo>
                  <a:pt x="0" y="0"/>
                </a:moveTo>
                <a:lnTo>
                  <a:pt x="1802889" y="0"/>
                </a:lnTo>
                <a:lnTo>
                  <a:pt x="1802889" y="1802889"/>
                </a:lnTo>
                <a:lnTo>
                  <a:pt x="0" y="1802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33387" y="-1033334"/>
            <a:ext cx="2293320" cy="2293320"/>
          </a:xfrm>
          <a:custGeom>
            <a:avLst/>
            <a:gdLst/>
            <a:ahLst/>
            <a:cxnLst/>
            <a:rect l="l" t="t" r="r" b="b"/>
            <a:pathLst>
              <a:path w="2293320" h="2293320">
                <a:moveTo>
                  <a:pt x="0" y="0"/>
                </a:moveTo>
                <a:lnTo>
                  <a:pt x="2293320" y="0"/>
                </a:lnTo>
                <a:lnTo>
                  <a:pt x="2293320" y="2293319"/>
                </a:lnTo>
                <a:lnTo>
                  <a:pt x="0" y="229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4747"/>
            <a:ext cx="2760734" cy="10341747"/>
            <a:chOff x="0" y="0"/>
            <a:chExt cx="727107" cy="272375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27107" cy="2723752"/>
            </a:xfrm>
            <a:custGeom>
              <a:avLst/>
              <a:gdLst/>
              <a:ahLst/>
              <a:cxnLst/>
              <a:rect l="l" t="t" r="r" b="b"/>
              <a:pathLst>
                <a:path w="727107" h="2723752">
                  <a:moveTo>
                    <a:pt x="0" y="0"/>
                  </a:moveTo>
                  <a:lnTo>
                    <a:pt x="727107" y="0"/>
                  </a:lnTo>
                  <a:lnTo>
                    <a:pt x="727107" y="2723752"/>
                  </a:lnTo>
                  <a:lnTo>
                    <a:pt x="0" y="2723752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27107" cy="27618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462678" y="1899631"/>
            <a:ext cx="9191709" cy="948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86"/>
              </a:lnSpc>
              <a:spcBef>
                <a:spcPct val="0"/>
              </a:spcBef>
            </a:pPr>
            <a:r>
              <a:rPr lang="en-US" sz="6155" dirty="0">
                <a:solidFill>
                  <a:srgbClr val="FFFFFF"/>
                </a:solidFill>
                <a:latin typeface="Now Bold"/>
              </a:rPr>
              <a:t>DATA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4340" y="3949552"/>
            <a:ext cx="8828386" cy="4839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8014" lvl="1" indent="-254007">
              <a:lnSpc>
                <a:spcPts val="3247"/>
              </a:lnSpc>
              <a:buFont typeface="Arial"/>
              <a:buChar char="•"/>
            </a:pPr>
            <a:r>
              <a:rPr lang="en-US" sz="2353">
                <a:solidFill>
                  <a:srgbClr val="FFFFFF"/>
                </a:solidFill>
                <a:latin typeface="DM Sans"/>
              </a:rPr>
              <a:t>Players play a game divided into 3-levels (L0,L1 and L2)</a:t>
            </a:r>
          </a:p>
          <a:p>
            <a:pPr marL="508014" lvl="1" indent="-254007">
              <a:lnSpc>
                <a:spcPts val="3247"/>
              </a:lnSpc>
              <a:buFont typeface="Arial"/>
              <a:buChar char="•"/>
            </a:pPr>
            <a:r>
              <a:rPr lang="en-US" sz="2353">
                <a:solidFill>
                  <a:srgbClr val="FFFFFF"/>
                </a:solidFill>
                <a:latin typeface="DM Sans"/>
              </a:rPr>
              <a:t>Each level has 3 difficulty levels (Low, Medium, High)</a:t>
            </a:r>
          </a:p>
          <a:p>
            <a:pPr marL="508014" lvl="1" indent="-254007">
              <a:lnSpc>
                <a:spcPts val="3247"/>
              </a:lnSpc>
              <a:buFont typeface="Arial"/>
              <a:buChar char="•"/>
            </a:pPr>
            <a:r>
              <a:rPr lang="en-US" sz="2353">
                <a:solidFill>
                  <a:srgbClr val="FFFFFF"/>
                </a:solidFill>
                <a:latin typeface="DM Sans"/>
              </a:rPr>
              <a:t>At each level, players have to kill the opponents using guns/physical fight</a:t>
            </a:r>
          </a:p>
          <a:p>
            <a:pPr marL="508014" lvl="1" indent="-254007">
              <a:lnSpc>
                <a:spcPts val="3247"/>
              </a:lnSpc>
              <a:buFont typeface="Arial"/>
              <a:buChar char="•"/>
            </a:pPr>
            <a:r>
              <a:rPr lang="en-US" sz="2353">
                <a:solidFill>
                  <a:srgbClr val="FFFFFF"/>
                </a:solidFill>
                <a:latin typeface="DM Sans"/>
              </a:rPr>
              <a:t>Each level has multiple stages at each difficulty level.</a:t>
            </a:r>
          </a:p>
          <a:p>
            <a:pPr marL="508014" lvl="1" indent="-254007">
              <a:lnSpc>
                <a:spcPts val="3247"/>
              </a:lnSpc>
              <a:buFont typeface="Arial"/>
              <a:buChar char="•"/>
            </a:pPr>
            <a:r>
              <a:rPr lang="en-US" sz="2353">
                <a:solidFill>
                  <a:srgbClr val="FFFFFF"/>
                </a:solidFill>
                <a:latin typeface="DM Sans"/>
              </a:rPr>
              <a:t>A player can only play L1 using its system generated L1_code.</a:t>
            </a:r>
          </a:p>
          <a:p>
            <a:pPr marL="508014" lvl="1" indent="-254007">
              <a:lnSpc>
                <a:spcPts val="3247"/>
              </a:lnSpc>
              <a:buFont typeface="Arial"/>
              <a:buChar char="•"/>
            </a:pPr>
            <a:r>
              <a:rPr lang="en-US" sz="2353">
                <a:solidFill>
                  <a:srgbClr val="FFFFFF"/>
                </a:solidFill>
                <a:latin typeface="DM Sans"/>
              </a:rPr>
              <a:t>Only players who have played Level1 can possibly play Level2 using its system generated L2_code.</a:t>
            </a:r>
          </a:p>
          <a:p>
            <a:pPr marL="508014" lvl="1" indent="-254007">
              <a:lnSpc>
                <a:spcPts val="3247"/>
              </a:lnSpc>
              <a:buFont typeface="Arial"/>
              <a:buChar char="•"/>
            </a:pPr>
            <a:r>
              <a:rPr lang="en-US" sz="2353">
                <a:solidFill>
                  <a:srgbClr val="FFFFFF"/>
                </a:solidFill>
                <a:latin typeface="DM Sans"/>
              </a:rPr>
              <a:t>By default a player can play L0.</a:t>
            </a:r>
          </a:p>
          <a:p>
            <a:pPr marL="508014" lvl="1" indent="-254007">
              <a:lnSpc>
                <a:spcPts val="3247"/>
              </a:lnSpc>
              <a:buFont typeface="Arial"/>
              <a:buChar char="•"/>
            </a:pPr>
            <a:r>
              <a:rPr lang="en-US" sz="2353">
                <a:solidFill>
                  <a:srgbClr val="FFFFFF"/>
                </a:solidFill>
                <a:latin typeface="DM Sans"/>
              </a:rPr>
              <a:t>Each player can login to the game using a Dev_ID.</a:t>
            </a:r>
          </a:p>
          <a:p>
            <a:pPr marL="508014" lvl="1" indent="-254007">
              <a:lnSpc>
                <a:spcPts val="3247"/>
              </a:lnSpc>
              <a:buFont typeface="Arial"/>
              <a:buChar char="•"/>
            </a:pPr>
            <a:r>
              <a:rPr lang="en-US" sz="2353">
                <a:solidFill>
                  <a:srgbClr val="FFFFFF"/>
                </a:solidFill>
                <a:latin typeface="DM Sans"/>
              </a:rPr>
              <a:t>Players can earn extra lives at each stage in a level.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rot="6150721">
            <a:off x="6080933" y="4579544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807534" y="0"/>
            <a:ext cx="6254290" cy="10287000"/>
            <a:chOff x="0" y="0"/>
            <a:chExt cx="3860673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60673" cy="6350000"/>
            </a:xfrm>
            <a:custGeom>
              <a:avLst/>
              <a:gdLst/>
              <a:ahLst/>
              <a:cxnLst/>
              <a:rect l="l" t="t" r="r" b="b"/>
              <a:pathLst>
                <a:path w="3860673" h="6350000">
                  <a:moveTo>
                    <a:pt x="3860673" y="0"/>
                  </a:moveTo>
                  <a:lnTo>
                    <a:pt x="2341753" y="6350000"/>
                  </a:lnTo>
                  <a:lnTo>
                    <a:pt x="0" y="6350000"/>
                  </a:lnTo>
                  <a:lnTo>
                    <a:pt x="1518920" y="0"/>
                  </a:lnTo>
                  <a:lnTo>
                    <a:pt x="3860673" y="0"/>
                  </a:lnTo>
                  <a:close/>
                </a:path>
              </a:pathLst>
            </a:custGeom>
            <a:blipFill>
              <a:blip r:embed="rId5"/>
              <a:stretch>
                <a:fillRect l="-73436" r="-73436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4615544">
            <a:off x="10510810" y="5041623"/>
            <a:ext cx="13544802" cy="1127911"/>
          </a:xfrm>
          <a:custGeom>
            <a:avLst/>
            <a:gdLst/>
            <a:ahLst/>
            <a:cxnLst/>
            <a:rect l="l" t="t" r="r" b="b"/>
            <a:pathLst>
              <a:path w="13544802" h="1127911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37172"/>
            </a:stretch>
          </a:blipFill>
        </p:spPr>
      </p:sp>
      <p:grpSp>
        <p:nvGrpSpPr>
          <p:cNvPr id="11" name="Group 11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991845" y="568325"/>
            <a:ext cx="9473493" cy="92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25"/>
              </a:lnSpc>
              <a:spcBef>
                <a:spcPct val="0"/>
              </a:spcBef>
            </a:pPr>
            <a:r>
              <a:rPr lang="en-US" sz="6021" dirty="0">
                <a:solidFill>
                  <a:srgbClr val="FFFFFF"/>
                </a:solidFill>
                <a:latin typeface="Now Bold"/>
              </a:rPr>
              <a:t>DATASET DESCRIPTION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1951375"/>
            <a:ext cx="12185296" cy="37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</a:rPr>
              <a:t>The dataset is related to a game and includes two tables: `Player Details` and `Level Details`.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2619056"/>
            <a:ext cx="5626312" cy="2524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2069" dirty="0">
                <a:solidFill>
                  <a:srgbClr val="FFFFFF"/>
                </a:solidFill>
                <a:latin typeface="DM Sans Bold"/>
              </a:rPr>
              <a:t>Player details table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 dirty="0">
                <a:solidFill>
                  <a:srgbClr val="FFFFFF"/>
                </a:solidFill>
                <a:latin typeface="DM Sans"/>
              </a:rPr>
              <a:t>P_ID: Player ID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 dirty="0" err="1">
                <a:solidFill>
                  <a:srgbClr val="FFFFFF"/>
                </a:solidFill>
                <a:latin typeface="DM Sans"/>
              </a:rPr>
              <a:t>PName</a:t>
            </a:r>
            <a:r>
              <a:rPr lang="en-US" sz="2069" dirty="0">
                <a:solidFill>
                  <a:srgbClr val="FFFFFF"/>
                </a:solidFill>
                <a:latin typeface="DM Sans"/>
              </a:rPr>
              <a:t>: Player Name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 dirty="0">
                <a:solidFill>
                  <a:srgbClr val="FFFFFF"/>
                </a:solidFill>
                <a:latin typeface="DM Sans"/>
              </a:rPr>
              <a:t>L1_status: Level 1 Status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 dirty="0">
                <a:solidFill>
                  <a:srgbClr val="FFFFFF"/>
                </a:solidFill>
                <a:latin typeface="DM Sans"/>
              </a:rPr>
              <a:t>L2_status: Level 2 Status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 dirty="0">
                <a:solidFill>
                  <a:srgbClr val="FFFFFF"/>
                </a:solidFill>
                <a:latin typeface="DM Sans"/>
              </a:rPr>
              <a:t>L1_code: System generated Level 1 Code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 dirty="0">
                <a:solidFill>
                  <a:srgbClr val="FFFFFF"/>
                </a:solidFill>
                <a:latin typeface="DM Sans"/>
              </a:rPr>
              <a:t>L2_code: System generated Level 2 Code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5286056"/>
            <a:ext cx="5807109" cy="397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55"/>
              </a:lnSpc>
            </a:pPr>
            <a:r>
              <a:rPr lang="en-US" sz="2069">
                <a:solidFill>
                  <a:srgbClr val="FFFFFF"/>
                </a:solidFill>
                <a:latin typeface="DM Sans Bold"/>
              </a:rPr>
              <a:t>Level details table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DM Sans"/>
              </a:rPr>
              <a:t>P_ID: Player ID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DM Sans"/>
              </a:rPr>
              <a:t>Dev_ID: Device ID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DM Sans"/>
              </a:rPr>
              <a:t>start_time: Start Time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DM Sans"/>
              </a:rPr>
              <a:t>stages_crossed: Stages Crossed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DM Sans"/>
              </a:rPr>
              <a:t>level: Game Level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DM Sans"/>
              </a:rPr>
              <a:t>difficulty: Difficulty Level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DM Sans"/>
              </a:rPr>
              <a:t>kill_count: Kill Count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DM Sans"/>
              </a:rPr>
              <a:t>headshots_count: Headshots Count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DM Sans"/>
              </a:rPr>
              <a:t>score: Player Score</a:t>
            </a:r>
          </a:p>
          <a:p>
            <a:pPr marL="446775" lvl="1" indent="-223388">
              <a:lnSpc>
                <a:spcPts val="2855"/>
              </a:lnSpc>
              <a:buFont typeface="Arial"/>
              <a:buChar char="•"/>
            </a:pPr>
            <a:r>
              <a:rPr lang="en-US" sz="2069">
                <a:solidFill>
                  <a:srgbClr val="FFFFFF"/>
                </a:solidFill>
                <a:latin typeface="DM Sans"/>
              </a:rPr>
              <a:t>lives_earned: Extra Lives Earned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60209" y="2183769"/>
            <a:ext cx="4161751" cy="1184729"/>
            <a:chOff x="0" y="0"/>
            <a:chExt cx="2565722" cy="7303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6093797" y="3368497"/>
            <a:ext cx="4161751" cy="1184729"/>
            <a:chOff x="0" y="0"/>
            <a:chExt cx="2565722" cy="7303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24615" y="4553226"/>
            <a:ext cx="4161751" cy="1184729"/>
            <a:chOff x="0" y="0"/>
            <a:chExt cx="2565722" cy="7303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10800000">
            <a:off x="6758203" y="5737955"/>
            <a:ext cx="4161751" cy="1184729"/>
            <a:chOff x="0" y="0"/>
            <a:chExt cx="2565722" cy="7303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724615" y="6918503"/>
            <a:ext cx="4161751" cy="1184729"/>
            <a:chOff x="0" y="0"/>
            <a:chExt cx="2565722" cy="7303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5722" cy="730386"/>
            </a:xfrm>
            <a:custGeom>
              <a:avLst/>
              <a:gdLst/>
              <a:ahLst/>
              <a:cxnLst/>
              <a:rect l="l" t="t" r="r" b="b"/>
              <a:pathLst>
                <a:path w="2565722" h="730386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388338" y="2256515"/>
            <a:ext cx="4526224" cy="88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</a:rPr>
              <a:t>I downloaded the datasets from the repositories and had them on my local machine in a designated folder.</a:t>
            </a:r>
          </a:p>
        </p:txBody>
      </p:sp>
      <p:sp>
        <p:nvSpPr>
          <p:cNvPr id="18" name="Freeform 18"/>
          <p:cNvSpPr/>
          <p:nvPr/>
        </p:nvSpPr>
        <p:spPr>
          <a:xfrm>
            <a:off x="-2519628" y="7227483"/>
            <a:ext cx="7086596" cy="7086596"/>
          </a:xfrm>
          <a:custGeom>
            <a:avLst/>
            <a:gdLst/>
            <a:ahLst/>
            <a:cxnLst/>
            <a:rect l="l" t="t" r="r" b="b"/>
            <a:pathLst>
              <a:path w="7086596" h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0436461">
            <a:off x="14152110" y="-4118246"/>
            <a:ext cx="6566182" cy="6566182"/>
          </a:xfrm>
          <a:custGeom>
            <a:avLst/>
            <a:gdLst/>
            <a:ahLst/>
            <a:cxnLst/>
            <a:rect l="l" t="t" r="r" b="b"/>
            <a:pathLst>
              <a:path w="6566182" h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758203" y="3575973"/>
            <a:ext cx="2962031" cy="731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>
                <a:solidFill>
                  <a:srgbClr val="051D40"/>
                </a:solidFill>
                <a:latin typeface="DM Sans Bold"/>
              </a:rPr>
              <a:t>CREATE  A DATABASE CONNECTION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724615" y="2301308"/>
            <a:ext cx="2745282" cy="762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4"/>
              </a:lnSpc>
              <a:spcBef>
                <a:spcPct val="0"/>
              </a:spcBef>
            </a:pPr>
            <a:r>
              <a:rPr lang="en-US" sz="2191">
                <a:solidFill>
                  <a:srgbClr val="051D40"/>
                </a:solidFill>
                <a:latin typeface="DM Sans Bold"/>
              </a:rPr>
              <a:t>DOWNLOADING DATASETS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47593" y="4962569"/>
            <a:ext cx="2745282" cy="360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60">
                <a:solidFill>
                  <a:srgbClr val="051D40"/>
                </a:solidFill>
                <a:latin typeface="DM Sans Bold"/>
              </a:rPr>
              <a:t>CREATE DATABASE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381181" y="6006557"/>
            <a:ext cx="2874367" cy="731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60">
                <a:solidFill>
                  <a:srgbClr val="051D40"/>
                </a:solidFill>
                <a:latin typeface="DM Sans Bold"/>
              </a:rPr>
              <a:t>IMPORT LEVELS TABLE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432849" y="7179858"/>
            <a:ext cx="2789110" cy="759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00"/>
              </a:lnSpc>
              <a:spcBef>
                <a:spcPct val="0"/>
              </a:spcBef>
            </a:pPr>
            <a:r>
              <a:rPr lang="en-US" sz="2174">
                <a:solidFill>
                  <a:srgbClr val="051D40"/>
                </a:solidFill>
                <a:latin typeface="DM Sans Bold"/>
              </a:rPr>
              <a:t>IMPORT PLAYERS TABLE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5636" y="3373621"/>
            <a:ext cx="4490889" cy="91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 dirty="0">
                <a:solidFill>
                  <a:srgbClr val="FFFFFF"/>
                </a:solidFill>
                <a:latin typeface="DM Sans"/>
              </a:rPr>
              <a:t>After opening MySQL Workbench,  create a new connection called “Game Analysis Task” using the plus(+) button 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37445" y="4572276"/>
            <a:ext cx="5033407" cy="121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427"/>
              </a:lnSpc>
            </a:pPr>
            <a:r>
              <a:rPr lang="en-US" sz="1926">
                <a:solidFill>
                  <a:srgbClr val="FFFFFF"/>
                </a:solidFill>
                <a:latin typeface="DM Sans"/>
              </a:rPr>
              <a:t>Under the “Game Analysis Task” connection, I created a database called “game_analysis” using the SQL command  CREATE database game_analysis;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49758" y="5741176"/>
            <a:ext cx="4656045" cy="147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</a:rPr>
              <a:t>On tthe left pane, you find all databases,  right click on the game_analysis database and then click on “Table Data Import Wizzard” and follow the procedures to import the data.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240575" y="512634"/>
            <a:ext cx="8399225" cy="10259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1"/>
              </a:lnSpc>
            </a:pPr>
            <a:r>
              <a:rPr lang="en-US" sz="6022" dirty="0">
                <a:solidFill>
                  <a:srgbClr val="FFFFFF"/>
                </a:solidFill>
                <a:latin typeface="Canva Sans Bold"/>
              </a:rPr>
              <a:t>DATA LOADING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38766" y="6908978"/>
            <a:ext cx="4656045" cy="1471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</a:rPr>
              <a:t>On tthe left pane, you find all databases,  right click on the game_analysis database and then click on “Table Data Import Wizzard” and follow the procedures to import the data.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47440" y="1654307"/>
            <a:ext cx="8412246" cy="1749365"/>
          </a:xfrm>
          <a:custGeom>
            <a:avLst/>
            <a:gdLst/>
            <a:ahLst/>
            <a:cxnLst/>
            <a:rect l="l" t="t" r="r" b="b"/>
            <a:pathLst>
              <a:path w="8412246" h="1749365">
                <a:moveTo>
                  <a:pt x="0" y="0"/>
                </a:moveTo>
                <a:lnTo>
                  <a:pt x="8412247" y="0"/>
                </a:lnTo>
                <a:lnTo>
                  <a:pt x="8412247" y="1749365"/>
                </a:lnTo>
                <a:lnTo>
                  <a:pt x="0" y="17493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15149" y="3679897"/>
            <a:ext cx="8276829" cy="5367492"/>
          </a:xfrm>
          <a:custGeom>
            <a:avLst/>
            <a:gdLst/>
            <a:ahLst/>
            <a:cxnLst/>
            <a:rect l="l" t="t" r="r" b="b"/>
            <a:pathLst>
              <a:path w="8276829" h="5367492">
                <a:moveTo>
                  <a:pt x="0" y="0"/>
                </a:moveTo>
                <a:lnTo>
                  <a:pt x="8276829" y="0"/>
                </a:lnTo>
                <a:lnTo>
                  <a:pt x="8276829" y="5367492"/>
                </a:lnTo>
                <a:lnTo>
                  <a:pt x="0" y="53674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12601401" cy="36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Q1) Extract P_ID,Dev_ID,PName and Difficulty_level of all players at level 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5057" y="2319919"/>
            <a:ext cx="12846750" cy="2199210"/>
          </a:xfrm>
          <a:custGeom>
            <a:avLst/>
            <a:gdLst/>
            <a:ahLst/>
            <a:cxnLst/>
            <a:rect l="l" t="t" r="r" b="b"/>
            <a:pathLst>
              <a:path w="12846750" h="2199210">
                <a:moveTo>
                  <a:pt x="0" y="0"/>
                </a:moveTo>
                <a:lnTo>
                  <a:pt x="12846750" y="0"/>
                </a:lnTo>
                <a:lnTo>
                  <a:pt x="12846750" y="2199209"/>
                </a:lnTo>
                <a:lnTo>
                  <a:pt x="0" y="2199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18458" y="5456808"/>
            <a:ext cx="4525395" cy="2055491"/>
          </a:xfrm>
          <a:custGeom>
            <a:avLst/>
            <a:gdLst/>
            <a:ahLst/>
            <a:cxnLst/>
            <a:rect l="l" t="t" r="r" b="b"/>
            <a:pathLst>
              <a:path w="4525395" h="2055491">
                <a:moveTo>
                  <a:pt x="0" y="0"/>
                </a:moveTo>
                <a:lnTo>
                  <a:pt x="4525396" y="0"/>
                </a:lnTo>
                <a:lnTo>
                  <a:pt x="4525396" y="2055491"/>
                </a:lnTo>
                <a:lnTo>
                  <a:pt x="0" y="2055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14099464" cy="36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Q2) Find Level1_code wise Avg_Kill_Count where lives_earned is 2 and atleast 3 stages are crossed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2165835"/>
            <a:ext cx="9257348" cy="2234051"/>
          </a:xfrm>
          <a:custGeom>
            <a:avLst/>
            <a:gdLst/>
            <a:ahLst/>
            <a:cxnLst/>
            <a:rect l="l" t="t" r="r" b="b"/>
            <a:pathLst>
              <a:path w="9257348" h="2234051">
                <a:moveTo>
                  <a:pt x="0" y="0"/>
                </a:moveTo>
                <a:lnTo>
                  <a:pt x="9257348" y="0"/>
                </a:lnTo>
                <a:lnTo>
                  <a:pt x="9257348" y="2234051"/>
                </a:lnTo>
                <a:lnTo>
                  <a:pt x="0" y="22340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85634" y="5367905"/>
            <a:ext cx="4831973" cy="2037880"/>
          </a:xfrm>
          <a:custGeom>
            <a:avLst/>
            <a:gdLst/>
            <a:ahLst/>
            <a:cxnLst/>
            <a:rect l="l" t="t" r="r" b="b"/>
            <a:pathLst>
              <a:path w="4831973" h="2037880">
                <a:moveTo>
                  <a:pt x="0" y="0"/>
                </a:moveTo>
                <a:lnTo>
                  <a:pt x="4831972" y="0"/>
                </a:lnTo>
                <a:lnTo>
                  <a:pt x="4831972" y="2037880"/>
                </a:lnTo>
                <a:lnTo>
                  <a:pt x="0" y="2037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8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19175"/>
            <a:ext cx="14099464" cy="7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Q3) Find the total number of stages crossed at each difficulty level where for Level2 with players use zm_series devices. Arrange the results in decreasing order of total number of stages crossed.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28164" y="-2586935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359890" y="7239384"/>
            <a:ext cx="5956513" cy="595651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02552" y="1981200"/>
            <a:ext cx="10352699" cy="1442833"/>
          </a:xfrm>
          <a:custGeom>
            <a:avLst/>
            <a:gdLst/>
            <a:ahLst/>
            <a:cxnLst/>
            <a:rect l="l" t="t" r="r" b="b"/>
            <a:pathLst>
              <a:path w="10352699" h="1442833">
                <a:moveTo>
                  <a:pt x="0" y="0"/>
                </a:moveTo>
                <a:lnTo>
                  <a:pt x="10352699" y="0"/>
                </a:lnTo>
                <a:lnTo>
                  <a:pt x="10352699" y="1442833"/>
                </a:lnTo>
                <a:lnTo>
                  <a:pt x="0" y="1442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621775" y="4158690"/>
            <a:ext cx="2783912" cy="5720529"/>
          </a:xfrm>
          <a:custGeom>
            <a:avLst/>
            <a:gdLst/>
            <a:ahLst/>
            <a:cxnLst/>
            <a:rect l="l" t="t" r="r" b="b"/>
            <a:pathLst>
              <a:path w="2783912" h="5720529">
                <a:moveTo>
                  <a:pt x="0" y="0"/>
                </a:moveTo>
                <a:lnTo>
                  <a:pt x="2783912" y="0"/>
                </a:lnTo>
                <a:lnTo>
                  <a:pt x="2783912" y="5720529"/>
                </a:lnTo>
                <a:lnTo>
                  <a:pt x="0" y="5720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06941" y="381797"/>
            <a:ext cx="14099464" cy="734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65"/>
              </a:lnSpc>
            </a:pPr>
            <a:r>
              <a:rPr lang="en-US" sz="2353">
                <a:solidFill>
                  <a:srgbClr val="FFFFFF"/>
                </a:solidFill>
                <a:latin typeface="DM Sans"/>
              </a:rPr>
              <a:t> Q4) Extract P_ID and the total number of unique dates for those players who have played games on multiple days.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1042</Words>
  <Application>Microsoft Office PowerPoint</Application>
  <PresentationFormat>Custom</PresentationFormat>
  <Paragraphs>88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DM Sans Italics</vt:lpstr>
      <vt:lpstr>DM Sans</vt:lpstr>
      <vt:lpstr>Arial</vt:lpstr>
      <vt:lpstr>Calibri</vt:lpstr>
      <vt:lpstr>Now Bold</vt:lpstr>
      <vt:lpstr>Canva Sans Bold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Games Analysis </dc:title>
  <cp:lastModifiedBy>Kevin Nabuule</cp:lastModifiedBy>
  <cp:revision>4</cp:revision>
  <dcterms:created xsi:type="dcterms:W3CDTF">2006-08-16T00:00:00Z</dcterms:created>
  <dcterms:modified xsi:type="dcterms:W3CDTF">2024-04-25T06:40:09Z</dcterms:modified>
  <dc:identifier>DAGDCKk004g</dc:identifier>
</cp:coreProperties>
</file>